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92" r:id="rId26"/>
    <p:sldId id="293" r:id="rId27"/>
    <p:sldId id="294" r:id="rId28"/>
    <p:sldId id="295" r:id="rId29"/>
    <p:sldId id="296" r:id="rId30"/>
    <p:sldId id="297" r:id="rId31"/>
    <p:sldId id="287" r:id="rId32"/>
    <p:sldId id="289" r:id="rId33"/>
    <p:sldId id="290" r:id="rId34"/>
    <p:sldId id="291" r:id="rId35"/>
    <p:sldId id="288" r:id="rId36"/>
    <p:sldId id="281" r:id="rId37"/>
    <p:sldId id="282" r:id="rId38"/>
    <p:sldId id="285" r:id="rId39"/>
    <p:sldId id="286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5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3DD92-9F27-4AF3-813B-B5261619014E}" type="datetimeFigureOut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AB572-7352-4D09-A6CC-2794387F5F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2AF4-EFA3-4C15-AD36-2EE234262E1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CE53-ECD2-4E2D-9342-D035846EFB1A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EDC5C-D9B8-4AFA-9021-2BBCB187F32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E41F-A0E9-494D-AC25-7D97453954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1E34-53A1-4A47-8981-04DDB1F1A0DE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0F5A-A062-4495-87CA-678425BC11FB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B571-9BC5-4D45-BC0A-7C979A3E27F1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55F5-3799-4BD7-B0A6-75A5FC051C03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D7F8-E848-4998-A93B-2281E1B917C5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3D58-F497-4C11-9887-991EFF5C67CF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86BF-04B6-4172-8FC0-57E40292CAC4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4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37FFE8B-46B8-48F0-92A7-D9133214D04C}" type="datetime1">
              <a:rPr lang="fr-FR" smtClean="0"/>
              <a:pPr/>
              <a:t>27/04/2022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34.jpeg"/><Relationship Id="rId4" Type="http://schemas.openxmlformats.org/officeDocument/2006/relationships/image" Target="../media/image5.jpe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lemoine.asnprojets.f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 preferRelativeResize="0"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 bwMode="auto">
          <a:xfrm>
            <a:off x="3000364" y="1071546"/>
            <a:ext cx="4629150" cy="5143500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37360" y="0"/>
            <a:ext cx="7406640" cy="1115018"/>
          </a:xfrm>
        </p:spPr>
        <p:txBody>
          <a:bodyPr/>
          <a:lstStyle/>
          <a:p>
            <a:r>
              <a:rPr lang="fr-FR" dirty="0" smtClean="0"/>
              <a:t>L'association </a:t>
            </a:r>
            <a:r>
              <a:rPr lang="fr-FR" b="1" dirty="0" smtClean="0"/>
              <a:t>PAUL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Green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 3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2071678"/>
            <a:ext cx="1844675" cy="207645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71600" y="6453336"/>
            <a:ext cx="8172400" cy="328464"/>
          </a:xfrm>
        </p:spPr>
        <p:txBody>
          <a:bodyPr/>
          <a:lstStyle/>
          <a:p>
            <a:pPr algn="ctr"/>
            <a:r>
              <a:rPr lang="fr-FR" b="1" dirty="0" smtClean="0"/>
              <a:t>Jacques LEMOINE –</a:t>
            </a:r>
            <a:r>
              <a:rPr lang="fr-FR" b="1" dirty="0" err="1" smtClean="0"/>
              <a:t>Arinfo</a:t>
            </a:r>
            <a:r>
              <a:rPr lang="fr-FR" b="1" dirty="0" smtClean="0"/>
              <a:t> – Promotion Novembre 2021 - Avril 2022</a:t>
            </a:r>
            <a:endParaRPr lang="fr-FR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MCD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812360" y="38814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2321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74.jpg" descr="C:\Data\@Jacques\formation projet paul green\01-MC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71538" y="2075122"/>
            <a:ext cx="7926708" cy="437821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MLD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572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9605" y="164174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41.jpg" descr="C:\Data\@Jacques\formation projet paul green\03-ML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52647" y="2060848"/>
            <a:ext cx="7945599" cy="4454240"/>
          </a:xfrm>
          <a:prstGeom prst="rect">
            <a:avLst/>
          </a:prstGeom>
          <a:ln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24" y="2219139"/>
            <a:ext cx="5575310" cy="405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900" dirty="0" smtClean="0"/>
              <a:t>Gestion</a:t>
            </a:r>
            <a:r>
              <a:rPr lang="fr-FR" dirty="0" smtClean="0"/>
              <a:t>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93488" y="1521603"/>
            <a:ext cx="7498080" cy="48125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d’utilisation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9068" y="252390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07736" y="166569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22888"/>
            <a:ext cx="4114800" cy="4549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3900" dirty="0" smtClean="0"/>
              <a:t>Gestion de projet</a:t>
            </a:r>
            <a:endParaRPr lang="fr-FR" sz="39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 </a:t>
            </a:r>
            <a:r>
              <a:rPr lang="fr-FR" sz="2400" b="1" dirty="0" smtClean="0"/>
              <a:t>Diagramme D’activité Connexion </a:t>
            </a:r>
            <a:r>
              <a:rPr lang="fr-FR" sz="2800" b="1" dirty="0" smtClean="0"/>
              <a:t>Utilisateur</a:t>
            </a:r>
            <a:endParaRPr lang="fr-FR" sz="28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8595" y="25796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592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27.jpg" descr="C:\Data\@Jacques\formation projet paul green\06-Diagrammes d’activités Connexion Utilisateur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071670" y="2003114"/>
            <a:ext cx="5876925" cy="451197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2000" y="1434452"/>
            <a:ext cx="7498080" cy="48781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400" b="1" dirty="0" smtClean="0"/>
              <a:t> Diagramme d’activité Modification de Contenu</a:t>
            </a:r>
            <a:endParaRPr lang="fr-FR" sz="2400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90220"/>
            <a:ext cx="8143900" cy="291579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4266" y="167656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0461" y="161207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8.jpg" descr="C:\Data\@Jacques\formation projet paul green\07-Diagrammes d’activités Modification d'un contenu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28860" y="2043095"/>
            <a:ext cx="4838700" cy="4471994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76" y="4313183"/>
            <a:ext cx="1562380" cy="1039693"/>
          </a:xfrm>
          <a:prstGeom prst="rect">
            <a:avLst/>
          </a:prstGeom>
        </p:spPr>
      </p:pic>
      <p:pic>
        <p:nvPicPr>
          <p:cNvPr id="19" name="image67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066464" y="5885339"/>
            <a:ext cx="834608" cy="400272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59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Front-end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028384" y="22857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57290" y="1617211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143108" y="150017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/>
              <a:t>Front-end </a:t>
            </a:r>
            <a:endParaRPr lang="fr-FR" sz="2400" dirty="0"/>
          </a:p>
          <a:p>
            <a:pPr>
              <a:buNone/>
            </a:pPr>
            <a:endParaRPr lang="fr-FR" sz="1600" dirty="0"/>
          </a:p>
        </p:txBody>
      </p:sp>
      <p:pic>
        <p:nvPicPr>
          <p:cNvPr id="16" name="image20.png" descr="twbs/bootstrap-icons - Packagist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413326" y="2109714"/>
            <a:ext cx="971550" cy="809625"/>
          </a:xfrm>
          <a:prstGeom prst="rect">
            <a:avLst/>
          </a:prstGeom>
          <a:ln/>
        </p:spPr>
      </p:pic>
      <p:pic>
        <p:nvPicPr>
          <p:cNvPr id="17" name="image82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287033" y="3179874"/>
            <a:ext cx="1224136" cy="741455"/>
          </a:xfrm>
          <a:prstGeom prst="rect">
            <a:avLst/>
          </a:prstGeom>
          <a:ln/>
        </p:spPr>
      </p:pic>
      <p:pic>
        <p:nvPicPr>
          <p:cNvPr id="18" name="image43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17762" y="5058718"/>
            <a:ext cx="1089650" cy="930404"/>
          </a:xfrm>
          <a:prstGeom prst="rect">
            <a:avLst/>
          </a:prstGeom>
          <a:ln/>
        </p:spPr>
      </p:pic>
      <p:sp>
        <p:nvSpPr>
          <p:cNvPr id="20" name="Google Shape;299;p17"/>
          <p:cNvSpPr txBox="1"/>
          <p:nvPr/>
        </p:nvSpPr>
        <p:spPr>
          <a:xfrm>
            <a:off x="2840958" y="1974401"/>
            <a:ext cx="6051522" cy="4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framework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Bootstrap 5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pour ses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menus Burger et son côté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responsive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Utilisation du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SASS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compiler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mes CSS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Google Fonts 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p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olices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sym typeface="Spartan"/>
              </a:rPr>
              <a:t>Et de Font </a:t>
            </a:r>
            <a:r>
              <a:rPr lang="fr-FR" dirty="0" err="1" smtClean="0">
                <a:latin typeface="+mj-lt"/>
                <a:sym typeface="Spartan"/>
              </a:rPr>
              <a:t>Awesome</a:t>
            </a:r>
            <a:r>
              <a:rPr lang="fr-FR" dirty="0" smtClean="0">
                <a:latin typeface="+mj-lt"/>
                <a:sym typeface="Spartan"/>
              </a:rPr>
              <a:t> pour les icônes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du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J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avaScript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et sa bibliothèque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jQuery, associé à du Ajax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quelques effets, dans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upload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 d’images multiples,…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52656"/>
            <a:ext cx="778614" cy="778614"/>
          </a:xfrm>
          <a:prstGeom prst="rect">
            <a:avLst/>
          </a:prstGeom>
        </p:spPr>
      </p:pic>
      <p:pic>
        <p:nvPicPr>
          <p:cNvPr id="21" name="Image 20" descr="P09-Captu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6216" y="2485467"/>
            <a:ext cx="2444696" cy="2696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504640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Back-end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56707" y="161577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oogle Shape;328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910558" y="5429230"/>
            <a:ext cx="1206733" cy="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image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10" y="2227465"/>
            <a:ext cx="6191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image39.png" descr="logo-tw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66" y="2362827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image5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6" y="3266409"/>
            <a:ext cx="9731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10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40153" y="5055675"/>
            <a:ext cx="1038225" cy="778510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3333248" y="2126186"/>
            <a:ext cx="5563104" cy="435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frameworks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Symfony 5.4 , un MVC </a:t>
            </a:r>
            <a:r>
              <a:rPr lang="fr-FR" dirty="0">
                <a:latin typeface="+mj-lt"/>
              </a:rPr>
              <a:t>(</a:t>
            </a:r>
            <a:r>
              <a:rPr lang="fr-FR" dirty="0" smtClean="0">
                <a:latin typeface="+mj-lt"/>
              </a:rPr>
              <a:t>Model-</a:t>
            </a:r>
            <a:r>
              <a:rPr lang="fr-FR" dirty="0" err="1" smtClean="0">
                <a:latin typeface="+mj-lt"/>
              </a:rPr>
              <a:t>View</a:t>
            </a:r>
            <a:r>
              <a:rPr lang="fr-FR" dirty="0" smtClean="0">
                <a:latin typeface="+mj-lt"/>
              </a:rPr>
              <a:t>-Controller)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open-source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basé sur le langage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PHP, et utilisant du TWIG (moteur de 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Templating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),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Un serveur local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Wamp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, 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Base de donnée avec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MySQL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couplé à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hpMy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Admin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6" name="image71.png"/>
          <p:cNvPicPr/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679235" y="4176358"/>
            <a:ext cx="685800" cy="6858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>
                <a:latin typeface="+mj-lt"/>
              </a:rPr>
              <a:t>	La </a:t>
            </a:r>
            <a:r>
              <a:rPr lang="fr-FR" sz="2800" b="1" dirty="0" smtClean="0">
                <a:latin typeface="+mj-lt"/>
              </a:rPr>
              <a:t>Base de données</a:t>
            </a:r>
            <a:endParaRPr lang="fr-FR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1187624" y="1988840"/>
            <a:ext cx="7708728" cy="87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La création et la gestion de la base de donnée se fait par l’intermédiaire de Doctrine qui nous permet de manipuler les données.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5616" y="285293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 la Base de données 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3284984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doctrine:database:create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5616" y="37170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des entités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7664" y="407707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make:entity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5616" y="458112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migration afin de créer les entités dans la base de données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501317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make:migration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5656" y="551723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</a:rPr>
              <a:t>php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bin</a:t>
            </a:r>
            <a:r>
              <a:rPr lang="fr-FR" dirty="0" smtClean="0">
                <a:solidFill>
                  <a:schemeClr val="bg1"/>
                </a:solidFill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</a:rPr>
              <a:t>doctrine:migrations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  <a:r>
              <a:rPr lang="fr-FR" dirty="0" err="1" smtClean="0">
                <a:solidFill>
                  <a:schemeClr val="bg1"/>
                </a:solidFill>
              </a:rPr>
              <a:t>migrate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20" name="Image 19" descr="P00-entity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412776"/>
            <a:ext cx="5930929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0" name="Image 9" descr="p01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6626074" cy="4923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Je me </a:t>
            </a:r>
            <a:r>
              <a:rPr lang="fr-FR" sz="4000" dirty="0" smtClean="0"/>
              <a:t>présente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fr-FR" dirty="0" smtClean="0"/>
              <a:t>    Jacques Lemoine 57 ans</a:t>
            </a:r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solidFill>
                  <a:srgbClr val="92D050"/>
                </a:solidFill>
              </a:rPr>
              <a:t>Mon parcours professionnel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DUT Génie Electrique &amp; Informatique Industrielle à Nantes </a:t>
            </a:r>
            <a:br>
              <a:rPr lang="fr-FR" dirty="0" smtClean="0"/>
            </a:br>
            <a:r>
              <a:rPr lang="fr-FR" dirty="0" smtClean="0"/>
              <a:t>Développeur informatique 20 ans sur site</a:t>
            </a:r>
          </a:p>
          <a:p>
            <a:pPr fontAlgn="base">
              <a:buNone/>
            </a:pPr>
            <a:r>
              <a:rPr lang="fr-FR" dirty="0" smtClean="0"/>
              <a:t>	Technicien de maintenance informatique itinérant 9  ans</a:t>
            </a:r>
          </a:p>
          <a:p>
            <a:pPr fontAlgn="base">
              <a:buNone/>
            </a:pPr>
            <a:endParaRPr lang="fr-FR" dirty="0" smtClean="0"/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projet de remise à niveau professionnelle suite à un licenciement économique</a:t>
            </a:r>
            <a:br>
              <a:rPr lang="fr-FR" dirty="0" smtClean="0"/>
            </a:br>
            <a:r>
              <a:rPr lang="fr-FR" dirty="0" smtClean="0"/>
              <a:t> </a:t>
            </a:r>
          </a:p>
          <a:p>
            <a:pPr fontAlgn="base">
              <a:buNone/>
            </a:pPr>
            <a:r>
              <a:rPr lang="fr-FR" dirty="0" smtClean="0"/>
              <a:t>	Afin de pouvoir revenir à mon métier de base en élargissant mes compétences au web et m’ouvrir de nouvelles possibilités d’embauche, vers un secteur porteur tout en pouvant utiliser mon savoir-faire acquis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8" y="0"/>
            <a:ext cx="1643074" cy="1643074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74308" y="260648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8" name="Picture 5" descr="E:\images pour des genialy\or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124744"/>
            <a:ext cx="1237851" cy="1368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Rectangle 8"/>
          <p:cNvSpPr/>
          <p:nvPr/>
        </p:nvSpPr>
        <p:spPr>
          <a:xfrm>
            <a:off x="1115616" y="177281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manipulation des données se fait par le CRUD (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Created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, Read, Update,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Delete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) à partir d’une entité.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656" y="249289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make:crud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616" y="2924944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La commande nous génère les formulaires suivants, ainsi que des méthodes dans le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 et le 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form :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4" name="Image 13" descr="P02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3861048"/>
            <a:ext cx="2609850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5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6624736" cy="45374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26" y="1522928"/>
            <a:ext cx="5121374" cy="4822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43900" cy="256455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625" y="1628800"/>
            <a:ext cx="7956376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Les Rôles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Définition des rôles :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ADMIN,  GE, OTHER, USER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GE, OTHER et USER ont accès en visualisation aux informations suivantes 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 GE : correspondant aux étudiants du Master GE, ont accès à l’ensemble des données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OTHER: sont limité aux présentations et à la partie Master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USER : limité aux présentations,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visiteurs sans connexion n’</a:t>
            </a:r>
            <a:r>
              <a:rPr lang="fr-FR" sz="1600" dirty="0" err="1" smtClean="0">
                <a:latin typeface="+mj-lt"/>
                <a:ea typeface="Spartan"/>
                <a:cs typeface="Spartan"/>
                <a:sym typeface="Spartan"/>
              </a:rPr>
              <a:t>accédent</a:t>
            </a: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qu’à la page d’accueil</a:t>
            </a: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600" dirty="0">
                <a:latin typeface="+mj-lt"/>
                <a:ea typeface="Spartan"/>
                <a:cs typeface="Spartan"/>
                <a:sym typeface="Spartan"/>
              </a:rPr>
            </a:br>
            <a:endParaRPr lang="fr-FR"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la méthode  « @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isGranted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 » dans 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et les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templates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800" dirty="0">
                <a:latin typeface="+mj-lt"/>
                <a:ea typeface="Spartan"/>
                <a:cs typeface="Spartan"/>
                <a:sym typeface="Spartan"/>
              </a:rPr>
            </a:b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>afin d’afficher ou non certaines informations ou de limiter certains accès en fonction du rôle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1" name="Image 10" descr="P04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085184"/>
            <a:ext cx="9144000" cy="1353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 descr="P06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56792"/>
            <a:ext cx="9144000" cy="41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7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1412776"/>
            <a:ext cx="7200800" cy="5025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4103"/>
            <a:ext cx="7961090" cy="34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62" y="1316496"/>
            <a:ext cx="6422136" cy="51366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095575"/>
            <a:ext cx="3028950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50" y="1327593"/>
            <a:ext cx="5217795" cy="50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717" y="1713955"/>
            <a:ext cx="108011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CKEditor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0941" y="1654524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smtClean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friendsofsymfony</a:t>
            </a:r>
            <a:r>
              <a:rPr lang="fr-FR" sz="1400" dirty="0" smtClean="0">
                <a:solidFill>
                  <a:schemeClr val="bg1"/>
                </a:solidFill>
              </a:rPr>
              <a:t>/</a:t>
            </a:r>
            <a:r>
              <a:rPr lang="fr-FR" sz="1400" dirty="0" err="1" smtClean="0">
                <a:solidFill>
                  <a:schemeClr val="bg1"/>
                </a:solidFill>
              </a:rPr>
              <a:t>ckeditor</a:t>
            </a:r>
            <a:r>
              <a:rPr lang="fr-FR" sz="1400" dirty="0" smtClean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0941" y="2010943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ckeditor:install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8" y="2853086"/>
            <a:ext cx="7353300" cy="230505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73021" y="2518189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fos_ckeditor.yaml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37734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12" name="Rectangle 11"/>
          <p:cNvSpPr/>
          <p:nvPr/>
        </p:nvSpPr>
        <p:spPr>
          <a:xfrm>
            <a:off x="2406389" y="2108198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elfinder:install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06389" y="1676969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helios</a:t>
            </a:r>
            <a:r>
              <a:rPr lang="fr-FR" sz="1400" dirty="0">
                <a:solidFill>
                  <a:schemeClr val="bg1"/>
                </a:solidFill>
              </a:rPr>
              <a:t>-ag/</a:t>
            </a:r>
            <a:r>
              <a:rPr lang="fr-FR" sz="1400" dirty="0" err="1">
                <a:solidFill>
                  <a:schemeClr val="bg1"/>
                </a:solidFill>
              </a:rPr>
              <a:t>fm</a:t>
            </a: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elfinder</a:t>
            </a:r>
            <a:r>
              <a:rPr lang="fr-FR" sz="1400" dirty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346;p23"/>
          <p:cNvSpPr txBox="1"/>
          <p:nvPr/>
        </p:nvSpPr>
        <p:spPr>
          <a:xfrm>
            <a:off x="1066512" y="1685770"/>
            <a:ext cx="1012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ElFinder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Google Shape;346;p23"/>
          <p:cNvSpPr txBox="1"/>
          <p:nvPr/>
        </p:nvSpPr>
        <p:spPr>
          <a:xfrm>
            <a:off x="1037926" y="2695471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fos_elfinder.yaml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066010"/>
            <a:ext cx="5989861" cy="28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fr-FR" dirty="0" smtClean="0"/>
              <a:t>Présentation du projet, cahier des charges.</a:t>
            </a:r>
          </a:p>
          <a:p>
            <a:pPr fontAlgn="base"/>
            <a:r>
              <a:rPr lang="fr-FR" dirty="0" smtClean="0"/>
              <a:t>Gestion du projet</a:t>
            </a:r>
          </a:p>
          <a:p>
            <a:pPr fontAlgn="base"/>
            <a:r>
              <a:rPr lang="fr-FR" dirty="0" smtClean="0"/>
              <a:t>Conception et codage des composants </a:t>
            </a:r>
            <a:r>
              <a:rPr lang="fr-FR" i="1" dirty="0" smtClean="0"/>
              <a:t>front-end </a:t>
            </a:r>
            <a:r>
              <a:rPr lang="fr-FR" dirty="0" smtClean="0"/>
              <a:t>et des composants </a:t>
            </a:r>
            <a:r>
              <a:rPr lang="fr-FR" i="1" dirty="0" smtClean="0"/>
              <a:t>back-end </a:t>
            </a:r>
            <a:endParaRPr lang="fr-FR" dirty="0" smtClean="0"/>
          </a:p>
          <a:p>
            <a:pPr fontAlgn="base"/>
            <a:r>
              <a:rPr lang="fr-FR" dirty="0" smtClean="0"/>
              <a:t>Présentation des éléments les plus significatifs de l’interface de l’application </a:t>
            </a:r>
          </a:p>
          <a:p>
            <a:pPr fontAlgn="base"/>
            <a:r>
              <a:rPr lang="fr-FR" dirty="0" smtClean="0"/>
              <a:t>Présentation du jeu d’essai de la fonctionnalité la plus représentative (données en entrée, données attendues, données obtenues) et analyse des écarts éventuels </a:t>
            </a:r>
          </a:p>
          <a:p>
            <a:pPr fontAlgn="base"/>
            <a:r>
              <a:rPr lang="fr-FR" dirty="0" smtClean="0"/>
              <a:t>Présentation d’un exemple de recherche effectuée à partir de site anglophone</a:t>
            </a:r>
          </a:p>
          <a:p>
            <a:pPr fontAlgn="base"/>
            <a:r>
              <a:rPr lang="fr-FR" dirty="0" smtClean="0"/>
              <a:t>Présentation du site </a:t>
            </a:r>
          </a:p>
          <a:p>
            <a:pPr fontAlgn="base"/>
            <a:r>
              <a:rPr lang="fr-FR" dirty="0" smtClean="0"/>
              <a:t>Synthèse et conclusion.</a:t>
            </a:r>
          </a:p>
          <a:p>
            <a:endParaRPr lang="fr-FR" dirty="0"/>
          </a:p>
        </p:txBody>
      </p:sp>
      <p:pic>
        <p:nvPicPr>
          <p:cNvPr id="6" name="Image 5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474" y="0"/>
            <a:ext cx="1643074" cy="164307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Sommaire</a:t>
            </a:r>
            <a:endParaRPr lang="fr-FR" sz="4000" dirty="0"/>
          </a:p>
        </p:txBody>
      </p:sp>
      <p:pic>
        <p:nvPicPr>
          <p:cNvPr id="9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06260" y="203270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e039076f-7fff-d3ea-0e96-56d20d9e32f0" descr="Fichier:Discussion.png — Wikipédi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7585" y="5019837"/>
            <a:ext cx="1494987" cy="121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68760"/>
            <a:ext cx="6276975" cy="392430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00100" y="2641777"/>
            <a:ext cx="2255465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Form/</a:t>
            </a:r>
            <a:r>
              <a:rPr lang="fr-FR" sz="1400" dirty="0" err="1" smtClean="0">
                <a:latin typeface="+mj-lt"/>
              </a:rPr>
              <a:t>ActionsAssosType.php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5353631"/>
            <a:ext cx="4457700" cy="923925"/>
          </a:xfrm>
          <a:prstGeom prst="rect">
            <a:avLst/>
          </a:prstGeom>
        </p:spPr>
      </p:pic>
      <p:sp>
        <p:nvSpPr>
          <p:cNvPr id="13" name="Google Shape;346;p23"/>
          <p:cNvSpPr txBox="1"/>
          <p:nvPr/>
        </p:nvSpPr>
        <p:spPr>
          <a:xfrm>
            <a:off x="1009013" y="5142586"/>
            <a:ext cx="3571900" cy="81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Puis 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Templates</a:t>
            </a:r>
            <a:r>
              <a:rPr lang="fr-FR" sz="1400" dirty="0" smtClean="0">
                <a:latin typeface="+mj-lt"/>
              </a:rPr>
              <a:t>/</a:t>
            </a:r>
            <a:r>
              <a:rPr lang="fr-FR" sz="1400" dirty="0" err="1" smtClean="0">
                <a:latin typeface="+mj-lt"/>
              </a:rPr>
              <a:t>showPostersActionsAssos.html.twig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9943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J’avais besoin de générer le Bureau de l’association dans un ordre précis.</a:t>
            </a:r>
          </a:p>
          <a:p>
            <a:pPr>
              <a:buNone/>
            </a:pPr>
            <a:r>
              <a:rPr lang="fr-FR" sz="1800" dirty="0" smtClean="0">
                <a:latin typeface="+mj-lt"/>
              </a:rPr>
              <a:t>Dans le </a:t>
            </a:r>
            <a:r>
              <a:rPr lang="fr-FR" sz="1800" dirty="0" err="1" smtClean="0">
                <a:latin typeface="+mj-lt"/>
              </a:rPr>
              <a:t>repository</a:t>
            </a:r>
            <a:r>
              <a:rPr lang="fr-FR" sz="1800" dirty="0" smtClean="0">
                <a:latin typeface="+mj-lt"/>
              </a:rPr>
              <a:t>, </a:t>
            </a:r>
            <a:r>
              <a:rPr lang="fr-FR" sz="1800" dirty="0" err="1" smtClean="0">
                <a:latin typeface="+mj-lt"/>
              </a:rPr>
              <a:t>users</a:t>
            </a:r>
            <a:r>
              <a:rPr lang="fr-FR" sz="1800" dirty="0" smtClean="0">
                <a:latin typeface="+mj-lt"/>
              </a:rPr>
              <a:t> j’ai installé cette méthode</a:t>
            </a:r>
            <a:endParaRPr lang="fr-FR" sz="1800" dirty="0">
              <a:latin typeface="+mj-lt"/>
            </a:endParaRPr>
          </a:p>
        </p:txBody>
      </p:sp>
      <p:pic>
        <p:nvPicPr>
          <p:cNvPr id="10" name="Image 9" descr="P10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492896"/>
            <a:ext cx="57912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28185"/>
            <a:ext cx="6838950" cy="2476500"/>
          </a:xfrm>
          <a:prstGeom prst="rect">
            <a:avLst/>
          </a:prstGeom>
        </p:spPr>
      </p:pic>
      <p:sp>
        <p:nvSpPr>
          <p:cNvPr id="8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Puis pour afficher le bureau, on appliqu</a:t>
            </a:r>
            <a:r>
              <a:rPr lang="fr-FR" sz="1800" dirty="0" smtClean="0">
                <a:latin typeface="+mj-lt"/>
              </a:rPr>
              <a:t>e la méthode dans le </a:t>
            </a:r>
            <a:r>
              <a:rPr lang="fr-FR" sz="1800" dirty="0" err="1" smtClean="0">
                <a:latin typeface="+mj-lt"/>
              </a:rPr>
              <a:t>render</a:t>
            </a:r>
            <a:r>
              <a:rPr lang="fr-FR" sz="1800" dirty="0" smtClean="0">
                <a:latin typeface="+mj-lt"/>
              </a:rPr>
              <a:t>,</a:t>
            </a:r>
            <a:endParaRPr lang="fr-F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2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54" y="1340767"/>
            <a:ext cx="6848586" cy="51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1" y="1488095"/>
            <a:ext cx="6791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1" name="Image 10" descr="P11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484784"/>
            <a:ext cx="6120929" cy="494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Synthèse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37634"/>
            <a:ext cx="8143900" cy="3441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188640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4365104"/>
            <a:ext cx="2000232" cy="207253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28728" y="1244071"/>
            <a:ext cx="750099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	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   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Ce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projet a été pour moi une expérience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enrichissante.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Il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m’a permis </a:t>
            </a: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’appliquer d’une façon concrète les connaissances théoriques et pratiques de la formation à la réalisation d’un site réel dans sa globalité, de   maîtriser chaque étape de production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et de mieux appréhender les métiers du web et surtout celui de développeur web et web mobile.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J’ai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pris conscience des difficultés et des contraintes de la conception d’un site  et j'ai pris un réel plaisir à rechercher des solutions et des améliorations nécessaires. J’ai aussi appris qu’il faut faire preuve de  flexibilité afin de s’adapter à toutes les demandes des clients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pour satisfaire à ses exigences.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Il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a fallu faire face à quelques difficultés comme la collecte des données auprès des étudiants peu disponibles et pas assez précis sur leur demande et un contenu très dense.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475656" y="4725144"/>
            <a:ext cx="50006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  site est opérationnel mais va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continuer à évoluer vers une livraison définitive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après la formation. J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e me suis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engagé auprès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de l’association à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leur apporter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es améliorations et fonctionnalités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plus développées.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27" grpId="0"/>
      <p:bldP spid="10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260648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331553"/>
            <a:ext cx="1847719" cy="1914505"/>
          </a:xfrm>
          <a:prstGeom prst="rect">
            <a:avLst/>
          </a:prstGeom>
          <a:noFill/>
        </p:spPr>
      </p:pic>
      <p:sp>
        <p:nvSpPr>
          <p:cNvPr id="11" name="Espace réservé du contenu 10"/>
          <p:cNvSpPr txBox="1">
            <a:spLocks noGrp="1"/>
          </p:cNvSpPr>
          <p:nvPr>
            <p:ph idx="1"/>
          </p:nvPr>
        </p:nvSpPr>
        <p:spPr>
          <a:xfrm>
            <a:off x="1428728" y="2071678"/>
            <a:ext cx="74980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Alors que j’arrive à l’issue de ma formation, je suis à la recherche d’un emploi, tout en continuant à me former de manière personnelle. </a:t>
            </a:r>
            <a:b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</a:br>
            <a:endParaRPr lang="fr-FR" sz="1800" dirty="0" smtClean="0">
              <a:solidFill>
                <a:srgbClr val="000000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J’ai notamment la volonté et l’espoir d’approfondir mes connaissances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, entre autres,  dans l’apprentissage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d’autres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langages comme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Java, par une formation complémentaire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spécifique.</a:t>
            </a:r>
            <a:endParaRPr lang="fr-FR" sz="1800" dirty="0">
              <a:latin typeface="+mj-lt"/>
            </a:endParaRPr>
          </a:p>
        </p:txBody>
      </p:sp>
      <p:pic>
        <p:nvPicPr>
          <p:cNvPr id="32770" name="Picture 2" descr="Fichier:Java Logo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960" y="4199625"/>
            <a:ext cx="720080" cy="1339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3" name="Image 2" descr="16510002127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92078"/>
            <a:ext cx="3428992" cy="2571744"/>
          </a:xfrm>
          <a:prstGeom prst="rect">
            <a:avLst/>
          </a:prstGeom>
        </p:spPr>
      </p:pic>
      <p:pic>
        <p:nvPicPr>
          <p:cNvPr id="4" name="Image 3" descr="16510002128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142393"/>
            <a:ext cx="3905245" cy="2928934"/>
          </a:xfrm>
          <a:prstGeom prst="rect">
            <a:avLst/>
          </a:prstGeom>
        </p:spPr>
      </p:pic>
      <p:pic>
        <p:nvPicPr>
          <p:cNvPr id="5" name="Picture 2" descr="Rapport d'évaluation - Université Paul-Valéry Montpellier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20688"/>
            <a:ext cx="2085975" cy="1914525"/>
          </a:xfrm>
          <a:prstGeom prst="rect">
            <a:avLst/>
          </a:prstGeom>
          <a:noFill/>
        </p:spPr>
      </p:pic>
      <p:pic>
        <p:nvPicPr>
          <p:cNvPr id="6" name="Picture 10" descr="biologie écologie université Montpelli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099" y="3933056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6343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>
                <a:solidFill>
                  <a:srgbClr val="0070C0"/>
                </a:solidFill>
              </a:rPr>
              <a:t>	</a:t>
            </a:r>
            <a:r>
              <a:rPr lang="fr-FR" b="1" dirty="0" smtClean="0">
                <a:solidFill>
                  <a:srgbClr val="00B0F0"/>
                </a:solidFill>
                <a:hlinkClick r:id="rId3"/>
              </a:rPr>
              <a:t>Association Paul Green</a:t>
            </a:r>
            <a:endParaRPr lang="fr-FR" dirty="0" smtClean="0">
              <a:solidFill>
                <a:srgbClr val="00B0F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86710" y="428604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8-Cap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700808"/>
            <a:ext cx="9144000" cy="465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Contexte </a:t>
            </a:r>
            <a:r>
              <a:rPr lang="fr-FR" b="1" dirty="0" smtClean="0"/>
              <a:t>:</a:t>
            </a:r>
          </a:p>
          <a:p>
            <a:pPr algn="just"/>
            <a:r>
              <a:rPr lang="fr-FR" sz="2200" dirty="0" smtClean="0"/>
              <a:t>L’idée de ce projet est née après une discussion avec ma fille étudiante en master GE à l’université de Montpellier qui m’évoque le problème de manque de visibilité auprès de la communauté universitaire de l’association d’étudiants Paul Green qui mène des projets environnementaux.</a:t>
            </a:r>
          </a:p>
          <a:p>
            <a:pPr algn="just"/>
            <a:r>
              <a:rPr lang="fr-FR" sz="2200" dirty="0" smtClean="0"/>
              <a:t>Cette démarche s’inscrit dans l’idée de moderniser l’image de l’association , d’attirer de nouveaux adhérents, d’augmenter la visibilité du Master, de l’association et de pérenniser les supports de projets dans le temps.</a:t>
            </a:r>
          </a:p>
          <a:p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0012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Master gestion de l’environnement parcours économie et gestion de l’environnement et développement dur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238" y="5420095"/>
            <a:ext cx="1754352" cy="11664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Cahier des charges </a:t>
            </a:r>
          </a:p>
          <a:p>
            <a:endParaRPr lang="fr-FR" sz="2400" dirty="0" smtClean="0"/>
          </a:p>
          <a:p>
            <a:r>
              <a:rPr lang="fr-FR" sz="2400" dirty="0" smtClean="0"/>
              <a:t>Deux principales rubriques :</a:t>
            </a:r>
            <a:br>
              <a:rPr lang="fr-FR" sz="2400" dirty="0" smtClean="0"/>
            </a:br>
            <a:r>
              <a:rPr lang="fr-FR" sz="2400" dirty="0" smtClean="0"/>
              <a:t>- </a:t>
            </a:r>
            <a:r>
              <a:rPr lang="fr-FR" sz="2400" b="1" dirty="0" smtClean="0"/>
              <a:t>Présentation de l’association </a:t>
            </a:r>
            <a:r>
              <a:rPr lang="fr-FR" sz="2400" dirty="0" smtClean="0"/>
              <a:t>et de ses actions, des propositions de stage, le bureau, un journal de l’environnement…</a:t>
            </a:r>
          </a:p>
          <a:p>
            <a:pPr>
              <a:buNone/>
            </a:pPr>
            <a:r>
              <a:rPr lang="fr-FR" sz="2400" dirty="0" smtClean="0"/>
              <a:t>	- </a:t>
            </a:r>
            <a:r>
              <a:rPr lang="fr-FR" sz="2400" b="1" dirty="0" smtClean="0"/>
              <a:t>Présentation du Master GE </a:t>
            </a:r>
            <a:r>
              <a:rPr lang="fr-FR" sz="2400" dirty="0" smtClean="0"/>
              <a:t>de ses projets et des sorties pédagogiques …</a:t>
            </a:r>
          </a:p>
          <a:p>
            <a:pPr>
              <a:buNone/>
            </a:pP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304954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1244b781-7fff-9023-c97c-7793fd1d6120" descr="Cahier des charges CRM : 35 questions pour vous aider à le rédiger | ATEJ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7399" y="1660234"/>
            <a:ext cx="1148977" cy="124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 la typographie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sz="2200" dirty="0" smtClean="0"/>
              <a:t>L’étude du logo m’a servi de référence pour choisir la typographie du site.</a:t>
            </a:r>
          </a:p>
          <a:p>
            <a:pPr>
              <a:buNone/>
            </a:pPr>
            <a:endParaRPr lang="fr-FR" sz="2200" dirty="0" smtClean="0"/>
          </a:p>
          <a:p>
            <a:pPr fontAlgn="base">
              <a:buNone/>
            </a:pPr>
            <a:r>
              <a:rPr lang="fr-FR" sz="2000" b="1" u="sng" dirty="0" smtClean="0"/>
              <a:t>Pour le texte</a:t>
            </a:r>
            <a:r>
              <a:rPr lang="fr-FR" sz="2000" b="1" dirty="0" smtClean="0"/>
              <a:t>			</a:t>
            </a:r>
            <a:r>
              <a:rPr lang="fr-FR" sz="2000" b="1" u="sng" dirty="0" smtClean="0"/>
              <a:t>Pour les titres</a:t>
            </a:r>
            <a:endParaRPr lang="fr-FR" sz="2000" b="1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28370" y="18070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52.jpg" descr="0-Typo-Trebuchet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59632" y="4005064"/>
            <a:ext cx="2447925" cy="2228850"/>
          </a:xfrm>
          <a:prstGeom prst="rect">
            <a:avLst/>
          </a:prstGeom>
          <a:ln/>
        </p:spPr>
      </p:pic>
      <p:pic>
        <p:nvPicPr>
          <p:cNvPr id="11" name="image50.jpg" descr="0-Typo-Gelasio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51920" y="4005064"/>
            <a:ext cx="2447925" cy="2228850"/>
          </a:xfrm>
          <a:prstGeom prst="rect">
            <a:avLst/>
          </a:prstGeom>
          <a:ln/>
        </p:spPr>
      </p:pic>
      <p:pic>
        <p:nvPicPr>
          <p:cNvPr id="12" name="image79.jpg" descr="0-Typo-Parisienne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372200" y="4005064"/>
            <a:ext cx="2357422" cy="2214578"/>
          </a:xfrm>
          <a:prstGeom prst="rect">
            <a:avLst/>
          </a:prstGeom>
          <a:ln/>
        </p:spPr>
      </p:pic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6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098" y="1484784"/>
            <a:ext cx="7498080" cy="15870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des couleurs </a:t>
            </a:r>
            <a:r>
              <a:rPr lang="fr-FR" b="1" dirty="0" smtClean="0"/>
              <a:t>:</a:t>
            </a:r>
            <a:endParaRPr lang="fr-FR" dirty="0" smtClean="0"/>
          </a:p>
          <a:p>
            <a:pPr>
              <a:buNone/>
            </a:pPr>
            <a:r>
              <a:rPr lang="fr-FR" sz="2200" dirty="0" smtClean="0"/>
              <a:t>Des couleurs principales rappelant les thématiques de l’environnement (nature, eau) et du logo.</a:t>
            </a:r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17078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1386" y="10674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33346" y="168533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56.jpg" descr="12-#92d3ff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00166" y="2857496"/>
            <a:ext cx="1500197" cy="3429024"/>
          </a:xfrm>
          <a:prstGeom prst="rect">
            <a:avLst/>
          </a:prstGeom>
          <a:ln/>
        </p:spPr>
      </p:pic>
      <p:pic>
        <p:nvPicPr>
          <p:cNvPr id="14" name="image25.jpg" descr="15-#26671d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214678" y="2857496"/>
            <a:ext cx="1643073" cy="3500461"/>
          </a:xfrm>
          <a:prstGeom prst="rect">
            <a:avLst/>
          </a:prstGeom>
          <a:ln/>
        </p:spPr>
      </p:pic>
      <p:pic>
        <p:nvPicPr>
          <p:cNvPr id="15" name="image81.jpg" descr="13-#bfcb29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929190" y="2857496"/>
            <a:ext cx="1500198" cy="3500461"/>
          </a:xfrm>
          <a:prstGeom prst="rect">
            <a:avLst/>
          </a:prstGeom>
          <a:ln/>
        </p:spPr>
      </p:pic>
      <p:pic>
        <p:nvPicPr>
          <p:cNvPr id="16" name="image72.jpg" descr="14-#77b447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572264" y="2857497"/>
            <a:ext cx="1700213" cy="3500462"/>
          </a:xfrm>
          <a:prstGeom prst="rect">
            <a:avLst/>
          </a:prstGeom>
          <a:ln/>
        </p:spPr>
      </p:pic>
      <p:pic>
        <p:nvPicPr>
          <p:cNvPr id="12" name="Picture 8" descr="https://www.lafactory.ma/wp-content/uploads/2018/11/Environnement-1-696x4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1017732"/>
            <a:ext cx="1944216" cy="1117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6116" y="1000108"/>
            <a:ext cx="3929090" cy="500066"/>
          </a:xfrm>
        </p:spPr>
        <p:txBody>
          <a:bodyPr>
            <a:normAutofit fontScale="92500"/>
          </a:bodyPr>
          <a:lstStyle/>
          <a:p>
            <a:pPr fontAlgn="base">
              <a:buNone/>
            </a:pPr>
            <a:r>
              <a:rPr lang="fr-FR" sz="2800" b="1" dirty="0" err="1" smtClean="0"/>
              <a:t>Wireframe</a:t>
            </a:r>
            <a:r>
              <a:rPr lang="fr-FR" sz="2800" b="1" dirty="0" smtClean="0"/>
              <a:t>/maquettage 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59415" y="17662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2643174" y="1071546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35.png" descr="17-Wireframes.PC.drawio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85852" y="1500174"/>
            <a:ext cx="4000528" cy="7067549"/>
          </a:xfrm>
          <a:prstGeom prst="rect">
            <a:avLst/>
          </a:prstGeom>
          <a:ln/>
        </p:spPr>
      </p:pic>
      <p:pic>
        <p:nvPicPr>
          <p:cNvPr id="18" name="image40.png" descr="18-Wireframes.Responsive.drawio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215206" y="1071546"/>
            <a:ext cx="1638300" cy="8734425"/>
          </a:xfrm>
          <a:prstGeom prst="rect">
            <a:avLst/>
          </a:prstGeom>
          <a:ln/>
        </p:spPr>
      </p:pic>
      <p:sp>
        <p:nvSpPr>
          <p:cNvPr id="10" name="ZoneTexte 9"/>
          <p:cNvSpPr txBox="1"/>
          <p:nvPr/>
        </p:nvSpPr>
        <p:spPr>
          <a:xfrm>
            <a:off x="5357818" y="321468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Avec Draw.io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85926"/>
            <a:ext cx="6686550" cy="45339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Arborescence du site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62678"/>
            <a:ext cx="8143900" cy="31912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045746" y="23743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307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1040</TotalTime>
  <Words>921</Words>
  <Application>Microsoft Office PowerPoint</Application>
  <PresentationFormat>Affichage à l'écran (4:3)</PresentationFormat>
  <Paragraphs>176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Arial</vt:lpstr>
      <vt:lpstr>Calibri</vt:lpstr>
      <vt:lpstr>Gill Sans MT</vt:lpstr>
      <vt:lpstr>Noto Sans Symbols</vt:lpstr>
      <vt:lpstr>Spartan</vt:lpstr>
      <vt:lpstr>Verdana</vt:lpstr>
      <vt:lpstr>Wingdings 2</vt:lpstr>
      <vt:lpstr>Solstice</vt:lpstr>
      <vt:lpstr>L'association PAUL Green</vt:lpstr>
      <vt:lpstr>Je me présente</vt:lpstr>
      <vt:lpstr>Sommaire</vt:lpstr>
      <vt:lpstr>Contexte et  cahier des charges</vt:lpstr>
      <vt:lpstr>Contexte et  cahier des charges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Conception Front-end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Fonctionnalité</vt:lpstr>
      <vt:lpstr>Fonctionnalité</vt:lpstr>
      <vt:lpstr>Fonctionnalité</vt:lpstr>
      <vt:lpstr>Fonctionnalité</vt:lpstr>
      <vt:lpstr>Fonctionnalité</vt:lpstr>
      <vt:lpstr>Synthèse</vt:lpstr>
      <vt:lpstr>Conclusion</vt:lpstr>
      <vt:lpstr>Présentation PowerPoint</vt:lpstr>
      <vt:lpstr>Présentation du site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 lemoine</dc:creator>
  <cp:lastModifiedBy>Utilisateur Windows</cp:lastModifiedBy>
  <cp:revision>146</cp:revision>
  <dcterms:created xsi:type="dcterms:W3CDTF">2022-04-23T14:31:18Z</dcterms:created>
  <dcterms:modified xsi:type="dcterms:W3CDTF">2022-04-27T10:35:53Z</dcterms:modified>
</cp:coreProperties>
</file>